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8" r:id="rId2"/>
    <p:sldId id="274" r:id="rId3"/>
    <p:sldId id="258" r:id="rId4"/>
    <p:sldId id="256" r:id="rId5"/>
    <p:sldId id="257" r:id="rId6"/>
    <p:sldId id="259" r:id="rId7"/>
    <p:sldId id="264" r:id="rId8"/>
    <p:sldId id="277" r:id="rId9"/>
    <p:sldId id="260" r:id="rId10"/>
    <p:sldId id="261" r:id="rId11"/>
    <p:sldId id="262" r:id="rId12"/>
    <p:sldId id="263" r:id="rId13"/>
    <p:sldId id="269" r:id="rId14"/>
    <p:sldId id="267" r:id="rId15"/>
    <p:sldId id="268" r:id="rId16"/>
    <p:sldId id="276" r:id="rId17"/>
    <p:sldId id="270" r:id="rId18"/>
    <p:sldId id="271" r:id="rId19"/>
    <p:sldId id="272" r:id="rId20"/>
    <p:sldId id="279" r:id="rId2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0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574" autoAdjust="0"/>
  </p:normalViewPr>
  <p:slideViewPr>
    <p:cSldViewPr>
      <p:cViewPr>
        <p:scale>
          <a:sx n="100" d="100"/>
          <a:sy n="100" d="100"/>
        </p:scale>
        <p:origin x="-58" y="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794FE-E005-4C98-8234-FF3826D7ABD4}" type="datetimeFigureOut">
              <a:rPr lang="it-IT" smtClean="0"/>
              <a:pPr/>
              <a:t>16/12/2014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F9437-2940-4D81-BAC8-70BA7D6139C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A521E-06BD-4B22-9499-F32C9279C8EF}" type="datetimeFigureOut">
              <a:rPr lang="it-IT" smtClean="0"/>
              <a:pPr/>
              <a:t>16/12/2014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48930B-4B92-4C80-9344-B3C16D605F4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8930B-4B92-4C80-9344-B3C16D605F45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29B20-0CD9-4BAC-A6E4-2DBE5CFA283D}" type="datetime1">
              <a:rPr lang="it-IT" smtClean="0"/>
              <a:pPr/>
              <a:t>16/12/2014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Ordine degli Ingegneri della Provincia di Prato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9F22C-50EA-45A6-AC8F-975080F57B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E3CF5-37C0-4622-B7A4-BB0832BCF93C}" type="datetime1">
              <a:rPr lang="it-IT" smtClean="0"/>
              <a:pPr/>
              <a:t>16/12/2014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Ordine degli Ingegneri della Provincia di Prato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9F22C-50EA-45A6-AC8F-975080F57B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ABEB-AC33-4D17-8EDE-069CD23C9672}" type="datetime1">
              <a:rPr lang="it-IT" smtClean="0"/>
              <a:pPr/>
              <a:t>16/12/2014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Ordine degli Ingegneri della Provincia di Prato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9F22C-50EA-45A6-AC8F-975080F57B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7710F-06FA-46DA-9042-B04C01916C1B}" type="datetime1">
              <a:rPr lang="it-IT" smtClean="0"/>
              <a:pPr/>
              <a:t>16/12/2014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Ordine degli Ingegneri della Provincia di Prato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9F22C-50EA-45A6-AC8F-975080F57B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261B4-253D-4D8E-B778-30E0734746EE}" type="datetime1">
              <a:rPr lang="it-IT" smtClean="0"/>
              <a:pPr/>
              <a:t>16/12/2014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Ordine degli Ingegneri della Provincia di Prato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9F22C-50EA-45A6-AC8F-975080F57B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13118-D9CD-4DD7-962F-47F6DCC4F1A5}" type="datetime1">
              <a:rPr lang="it-IT" smtClean="0"/>
              <a:pPr/>
              <a:t>16/12/2014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Ordine degli Ingegneri della Provincia di Prato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9F22C-50EA-45A6-AC8F-975080F57B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60B2-0111-4A2D-A26E-83DB34A7152D}" type="datetime1">
              <a:rPr lang="it-IT" smtClean="0"/>
              <a:pPr/>
              <a:t>16/12/2014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Ordine degli Ingegneri della Provincia di Prato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9F22C-50EA-45A6-AC8F-975080F57B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DBBC4-822D-4C54-BFF4-CAE8136DE7CC}" type="datetime1">
              <a:rPr lang="it-IT" smtClean="0"/>
              <a:pPr/>
              <a:t>16/12/2014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Ordine degli Ingegneri della Provincia di Prato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9F22C-50EA-45A6-AC8F-975080F57B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FC638-FA34-4A3B-86A1-B159849A1C48}" type="datetime1">
              <a:rPr lang="it-IT" smtClean="0"/>
              <a:pPr/>
              <a:t>16/12/2014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Ordine degli Ingegneri della Provincia di Prato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9F22C-50EA-45A6-AC8F-975080F57B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942F9-C197-4FC1-8206-4C4262AB793A}" type="datetime1">
              <a:rPr lang="it-IT" smtClean="0"/>
              <a:pPr/>
              <a:t>16/12/2014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Ordine degli Ingegneri della Provincia di Prato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9F22C-50EA-45A6-AC8F-975080F57B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BA67-377C-4A3E-BAFC-30127713704C}" type="datetime1">
              <a:rPr lang="it-IT" smtClean="0"/>
              <a:pPr/>
              <a:t>16/12/2014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Ordine degli Ingegneri della Provincia di Prato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9F22C-50EA-45A6-AC8F-975080F57B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EC2C0-198C-491C-A4D2-63D0F7749A67}" type="datetime1">
              <a:rPr lang="it-IT" smtClean="0"/>
              <a:pPr/>
              <a:t>16/12/2014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Ordine degli Ingegneri della Provincia di Prato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9F22C-50EA-45A6-AC8F-975080F57B4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1520" y="1628800"/>
            <a:ext cx="8712968" cy="1470025"/>
          </a:xfrm>
        </p:spPr>
        <p:txBody>
          <a:bodyPr>
            <a:normAutofit/>
          </a:bodyPr>
          <a:lstStyle/>
          <a:p>
            <a:r>
              <a:rPr lang="it-IT" sz="4000" dirty="0" smtClean="0"/>
              <a:t>La falda di Prato: timori ed opportunità</a:t>
            </a:r>
            <a:endParaRPr lang="it-IT" sz="4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94928"/>
          </a:xfrm>
        </p:spPr>
        <p:txBody>
          <a:bodyPr>
            <a:normAutofit/>
          </a:bodyPr>
          <a:lstStyle/>
          <a:p>
            <a:r>
              <a:rPr lang="it-IT" sz="1600" dirty="0" smtClean="0"/>
              <a:t>Maria Elena Scardazzi</a:t>
            </a:r>
          </a:p>
          <a:p>
            <a:r>
              <a:rPr lang="it-IT" sz="1600" dirty="0" smtClean="0"/>
              <a:t>Ingegnerie Toscane srl</a:t>
            </a:r>
            <a:endParaRPr lang="it-IT" sz="1600" dirty="0"/>
          </a:p>
        </p:txBody>
      </p:sp>
      <p:pic>
        <p:nvPicPr>
          <p:cNvPr id="5" name="Immagine 4" descr="Publiacqu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1043608" cy="997225"/>
          </a:xfrm>
          <a:prstGeom prst="rect">
            <a:avLst/>
          </a:prstGeom>
        </p:spPr>
      </p:pic>
      <p:pic>
        <p:nvPicPr>
          <p:cNvPr id="6" name="Immagine 5" descr="IngTosc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7404" y="116632"/>
            <a:ext cx="2268252" cy="504056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7092280" y="6341258"/>
            <a:ext cx="1851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000" dirty="0" smtClean="0"/>
              <a:t>Prato , Palazzo delle Professioni</a:t>
            </a:r>
          </a:p>
          <a:p>
            <a:pPr algn="r"/>
            <a:r>
              <a:rPr lang="it-IT" sz="1000" dirty="0" smtClean="0"/>
              <a:t>Martedì, 16 Dicembre 2014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07504" y="6259378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/>
              <a:t>Ordine degli Ingegneri della Provincia di Prato</a:t>
            </a:r>
          </a:p>
          <a:p>
            <a:pPr algn="ctr"/>
            <a:r>
              <a:rPr lang="it-IT" sz="1000" dirty="0" smtClean="0"/>
              <a:t>Seminario tecnico:</a:t>
            </a:r>
          </a:p>
          <a:p>
            <a:pPr algn="ctr"/>
            <a:r>
              <a:rPr lang="it-IT" sz="1000" dirty="0" smtClean="0"/>
              <a:t>L’innalzamento della falda a Prato</a:t>
            </a:r>
            <a:endParaRPr lang="it-IT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403648" y="476672"/>
            <a:ext cx="5976664" cy="864096"/>
          </a:xfrm>
        </p:spPr>
        <p:txBody>
          <a:bodyPr>
            <a:normAutofit/>
          </a:bodyPr>
          <a:lstStyle/>
          <a:p>
            <a:r>
              <a:rPr lang="it-IT" sz="2400" dirty="0" smtClean="0"/>
              <a:t>Approvvigionamento </a:t>
            </a:r>
            <a:r>
              <a:rPr lang="it-IT" sz="2400" dirty="0" err="1" smtClean="0"/>
              <a:t>idropotabile</a:t>
            </a:r>
            <a:r>
              <a:rPr lang="it-IT" sz="2400" dirty="0" smtClean="0"/>
              <a:t> di Prato</a:t>
            </a:r>
            <a:br>
              <a:rPr lang="it-IT" sz="2400" dirty="0" smtClean="0"/>
            </a:br>
            <a:r>
              <a:rPr lang="it-IT" sz="2400" dirty="0" smtClean="0"/>
              <a:t>Domanda: 1 m</a:t>
            </a:r>
            <a:r>
              <a:rPr lang="it-IT" sz="2400" baseline="30000" dirty="0" smtClean="0"/>
              <a:t>3</a:t>
            </a:r>
            <a:r>
              <a:rPr lang="it-IT" sz="2400" dirty="0" smtClean="0"/>
              <a:t>/s</a:t>
            </a:r>
            <a:endParaRPr lang="it-IT" sz="2400" dirty="0"/>
          </a:p>
        </p:txBody>
      </p:sp>
      <p:pic>
        <p:nvPicPr>
          <p:cNvPr id="13" name="Immagine 12" descr="IngTosc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7404" y="116632"/>
            <a:ext cx="2268252" cy="504056"/>
          </a:xfrm>
          <a:prstGeom prst="rect">
            <a:avLst/>
          </a:prstGeom>
        </p:spPr>
      </p:pic>
      <p:pic>
        <p:nvPicPr>
          <p:cNvPr id="8" name="Immagine 7" descr="Publiacqu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16632"/>
            <a:ext cx="1043608" cy="997225"/>
          </a:xfrm>
          <a:prstGeom prst="rect">
            <a:avLst/>
          </a:prstGeom>
        </p:spPr>
      </p:pic>
      <p:pic>
        <p:nvPicPr>
          <p:cNvPr id="12" name="Immagine 11" descr="produzioni Prato.jpg"/>
          <p:cNvPicPr>
            <a:picLocks noChangeAspect="1"/>
          </p:cNvPicPr>
          <p:nvPr/>
        </p:nvPicPr>
        <p:blipFill>
          <a:blip r:embed="rId5" cstate="print"/>
          <a:srcRect l="12988" t="10997" r="12988" b="12112"/>
          <a:stretch>
            <a:fillRect/>
          </a:stretch>
        </p:blipFill>
        <p:spPr>
          <a:xfrm>
            <a:off x="1187624" y="1412776"/>
            <a:ext cx="6768752" cy="4968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centrali e collettor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624"/>
            <a:ext cx="9144000" cy="6463259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79512" y="6381328"/>
            <a:ext cx="2650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Dati Publiacqua: SIT Ingegnerie Toscane</a:t>
            </a:r>
            <a:endParaRPr lang="it-IT" sz="1200" dirty="0"/>
          </a:p>
        </p:txBody>
      </p:sp>
      <p:pic>
        <p:nvPicPr>
          <p:cNvPr id="7" name="Immagine 6" descr="IngTosc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260648"/>
            <a:ext cx="2268252" cy="504056"/>
          </a:xfrm>
          <a:prstGeom prst="rect">
            <a:avLst/>
          </a:prstGeom>
        </p:spPr>
      </p:pic>
      <p:pic>
        <p:nvPicPr>
          <p:cNvPr id="8" name="Immagine 7" descr="Publiacqu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60648"/>
            <a:ext cx="1431787" cy="1368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roduzione livello Pra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79512" y="6381328"/>
            <a:ext cx="11578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Dati Publiacqua</a:t>
            </a:r>
            <a:endParaRPr lang="it-IT" sz="1200" dirty="0"/>
          </a:p>
        </p:txBody>
      </p:sp>
      <p:pic>
        <p:nvPicPr>
          <p:cNvPr id="7" name="Immagine 6" descr="IngTosc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116632"/>
            <a:ext cx="2124236" cy="472052"/>
          </a:xfrm>
          <a:prstGeom prst="rect">
            <a:avLst/>
          </a:prstGeom>
        </p:spPr>
      </p:pic>
      <p:pic>
        <p:nvPicPr>
          <p:cNvPr id="9" name="Immagine 8" descr="Publiacqu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16632"/>
            <a:ext cx="1043608" cy="997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piogge produzione Pra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79512" y="6381328"/>
            <a:ext cx="11578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/>
              <a:t>Dati Publiacqua</a:t>
            </a:r>
            <a:endParaRPr lang="it-IT" sz="1200" dirty="0"/>
          </a:p>
        </p:txBody>
      </p:sp>
      <p:pic>
        <p:nvPicPr>
          <p:cNvPr id="7" name="Immagine 6" descr="IngTosc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7404" y="116632"/>
            <a:ext cx="2268252" cy="504056"/>
          </a:xfrm>
          <a:prstGeom prst="rect">
            <a:avLst/>
          </a:prstGeom>
        </p:spPr>
      </p:pic>
      <p:pic>
        <p:nvPicPr>
          <p:cNvPr id="8" name="Immagine 7" descr="Publiacqu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043608" cy="997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sezioni stratigrafiche conoide.jpg"/>
          <p:cNvPicPr>
            <a:picLocks noChangeAspect="1"/>
          </p:cNvPicPr>
          <p:nvPr/>
        </p:nvPicPr>
        <p:blipFill>
          <a:blip r:embed="rId2" cstate="print"/>
          <a:srcRect l="2751" r="5113"/>
          <a:stretch>
            <a:fillRect/>
          </a:stretch>
        </p:blipFill>
        <p:spPr>
          <a:xfrm>
            <a:off x="251520" y="188640"/>
            <a:ext cx="8424936" cy="6237312"/>
          </a:xfrm>
          <a:prstGeom prst="rect">
            <a:avLst/>
          </a:prstGeom>
        </p:spPr>
      </p:pic>
      <p:cxnSp>
        <p:nvCxnSpPr>
          <p:cNvPr id="9" name="Connettore 1 8"/>
          <p:cNvCxnSpPr/>
          <p:nvPr/>
        </p:nvCxnSpPr>
        <p:spPr>
          <a:xfrm flipH="1">
            <a:off x="3851920" y="3861048"/>
            <a:ext cx="4032448" cy="720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magine 6" descr="IngTosc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7404" y="116632"/>
            <a:ext cx="2268252" cy="504056"/>
          </a:xfrm>
          <a:prstGeom prst="rect">
            <a:avLst/>
          </a:prstGeom>
        </p:spPr>
      </p:pic>
      <p:pic>
        <p:nvPicPr>
          <p:cNvPr id="10" name="Immagine 9" descr="Publiacqu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16632"/>
            <a:ext cx="1043608" cy="997225"/>
          </a:xfrm>
          <a:prstGeom prst="rect">
            <a:avLst/>
          </a:prstGeom>
        </p:spPr>
      </p:pic>
      <p:cxnSp>
        <p:nvCxnSpPr>
          <p:cNvPr id="12" name="Connettore 1 11"/>
          <p:cNvCxnSpPr/>
          <p:nvPr/>
        </p:nvCxnSpPr>
        <p:spPr>
          <a:xfrm>
            <a:off x="755576" y="1772816"/>
            <a:ext cx="2016224" cy="648072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 flipH="1">
            <a:off x="755576" y="908720"/>
            <a:ext cx="1728192" cy="2088232"/>
          </a:xfrm>
          <a:prstGeom prst="line">
            <a:avLst/>
          </a:prstGeom>
          <a:ln w="22225">
            <a:solidFill>
              <a:srgbClr val="F90DD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serie storica Badie 2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8102"/>
            <a:ext cx="9144000" cy="6461795"/>
          </a:xfrm>
          <a:prstGeom prst="rect">
            <a:avLst/>
          </a:prstGeom>
        </p:spPr>
      </p:pic>
      <p:cxnSp>
        <p:nvCxnSpPr>
          <p:cNvPr id="4" name="Connettore 1 3"/>
          <p:cNvCxnSpPr/>
          <p:nvPr/>
        </p:nvCxnSpPr>
        <p:spPr>
          <a:xfrm>
            <a:off x="1115616" y="2780928"/>
            <a:ext cx="698477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magine 6" descr="Publiacqu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116632"/>
            <a:ext cx="1043608" cy="997225"/>
          </a:xfrm>
          <a:prstGeom prst="rect">
            <a:avLst/>
          </a:prstGeom>
        </p:spPr>
      </p:pic>
      <p:pic>
        <p:nvPicPr>
          <p:cNvPr id="8" name="Immagine 7" descr="IngTosca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97404" y="116632"/>
            <a:ext cx="2268252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Badie 2012 2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8102"/>
            <a:ext cx="9144000" cy="6461795"/>
          </a:xfrm>
          <a:prstGeom prst="rect">
            <a:avLst/>
          </a:prstGeom>
        </p:spPr>
      </p:pic>
      <p:pic>
        <p:nvPicPr>
          <p:cNvPr id="5" name="Immagine 4" descr="Publiacqu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43608" cy="997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TC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851920" y="1124744"/>
            <a:ext cx="37478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432 Kg/anno di TCE estratti dalla falda</a:t>
            </a:r>
            <a:endParaRPr lang="it-IT" dirty="0"/>
          </a:p>
        </p:txBody>
      </p:sp>
      <p:pic>
        <p:nvPicPr>
          <p:cNvPr id="5" name="Immagine 4" descr="IngTosc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5748" y="0"/>
            <a:ext cx="2268252" cy="504056"/>
          </a:xfrm>
          <a:prstGeom prst="rect">
            <a:avLst/>
          </a:prstGeom>
        </p:spPr>
      </p:pic>
      <p:pic>
        <p:nvPicPr>
          <p:cNvPr id="7" name="Immagine 6" descr="Publiacqu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043608" cy="997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7370"/>
            <a:ext cx="9144000" cy="646325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851920" y="1124744"/>
            <a:ext cx="366266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458 t/anno di NO</a:t>
            </a:r>
            <a:r>
              <a:rPr lang="it-IT" baseline="-25000" dirty="0" smtClean="0"/>
              <a:t>3</a:t>
            </a:r>
            <a:r>
              <a:rPr lang="it-IT" dirty="0" smtClean="0"/>
              <a:t> estratti dalla falda</a:t>
            </a:r>
            <a:endParaRPr lang="it-IT" dirty="0"/>
          </a:p>
        </p:txBody>
      </p:sp>
      <p:pic>
        <p:nvPicPr>
          <p:cNvPr id="6" name="Immagine 5" descr="Publiacqu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43608" cy="997225"/>
          </a:xfrm>
          <a:prstGeom prst="rect">
            <a:avLst/>
          </a:prstGeom>
        </p:spPr>
      </p:pic>
      <p:pic>
        <p:nvPicPr>
          <p:cNvPr id="7" name="Immagine 6" descr="IngTosca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5748" y="0"/>
            <a:ext cx="2268252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mappa punti monitoraggio.jpg"/>
          <p:cNvPicPr>
            <a:picLocks noChangeAspect="1"/>
          </p:cNvPicPr>
          <p:nvPr/>
        </p:nvPicPr>
        <p:blipFill>
          <a:blip r:embed="rId2" cstate="print"/>
          <a:srcRect r="46850"/>
          <a:stretch>
            <a:fillRect/>
          </a:stretch>
        </p:blipFill>
        <p:spPr>
          <a:xfrm>
            <a:off x="0" y="44624"/>
            <a:ext cx="4860032" cy="6461795"/>
          </a:xfrm>
          <a:prstGeom prst="rect">
            <a:avLst/>
          </a:prstGeom>
        </p:spPr>
      </p:pic>
      <p:pic>
        <p:nvPicPr>
          <p:cNvPr id="5" name="Immagine 4" descr="mappa punti monitoraggio.jpg"/>
          <p:cNvPicPr>
            <a:picLocks noChangeAspect="1"/>
          </p:cNvPicPr>
          <p:nvPr/>
        </p:nvPicPr>
        <p:blipFill>
          <a:blip r:embed="rId2" cstate="print"/>
          <a:srcRect l="53150" t="51114" r="1176"/>
          <a:stretch>
            <a:fillRect/>
          </a:stretch>
        </p:blipFill>
        <p:spPr>
          <a:xfrm>
            <a:off x="4860032" y="2132856"/>
            <a:ext cx="4176464" cy="3158889"/>
          </a:xfrm>
          <a:prstGeom prst="rect">
            <a:avLst/>
          </a:prstGeom>
        </p:spPr>
      </p:pic>
      <p:cxnSp>
        <p:nvCxnSpPr>
          <p:cNvPr id="8" name="Connettore 2 7"/>
          <p:cNvCxnSpPr/>
          <p:nvPr/>
        </p:nvCxnSpPr>
        <p:spPr>
          <a:xfrm>
            <a:off x="2267744" y="2348880"/>
            <a:ext cx="2592288" cy="79208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magine 6" descr="IngTosc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1124744"/>
            <a:ext cx="2268252" cy="504056"/>
          </a:xfrm>
          <a:prstGeom prst="rect">
            <a:avLst/>
          </a:prstGeom>
        </p:spPr>
      </p:pic>
      <p:pic>
        <p:nvPicPr>
          <p:cNvPr id="9" name="Immagine 8" descr="Publiacqu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00392" y="116632"/>
            <a:ext cx="1043608" cy="997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sezione piez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8102"/>
            <a:ext cx="9144000" cy="6461795"/>
          </a:xfrm>
          <a:prstGeom prst="rect">
            <a:avLst/>
          </a:prstGeom>
        </p:spPr>
      </p:pic>
      <p:cxnSp>
        <p:nvCxnSpPr>
          <p:cNvPr id="7" name="Connettore 1 6"/>
          <p:cNvCxnSpPr/>
          <p:nvPr/>
        </p:nvCxnSpPr>
        <p:spPr>
          <a:xfrm>
            <a:off x="5508104" y="4437112"/>
            <a:ext cx="2664296" cy="72008"/>
          </a:xfrm>
          <a:prstGeom prst="line">
            <a:avLst/>
          </a:prstGeom>
          <a:ln w="28575">
            <a:solidFill>
              <a:srgbClr val="F90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 descr="IngTosc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5748" y="0"/>
            <a:ext cx="2268252" cy="504056"/>
          </a:xfrm>
          <a:prstGeom prst="rect">
            <a:avLst/>
          </a:prstGeom>
        </p:spPr>
      </p:pic>
      <p:pic>
        <p:nvPicPr>
          <p:cNvPr id="8" name="Immagine 7" descr="Publiacqu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043608" cy="997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73925" y="361001"/>
            <a:ext cx="7772400" cy="1218417"/>
          </a:xfrm>
        </p:spPr>
        <p:txBody>
          <a:bodyPr/>
          <a:lstStyle/>
          <a:p>
            <a:r>
              <a:rPr lang="it-IT" dirty="0" smtClean="0"/>
              <a:t>Stato attuale e strategia ordinaria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86889" y="1606138"/>
            <a:ext cx="7932716" cy="4652158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it-IT" sz="2800" dirty="0" smtClean="0"/>
              <a:t>Circa 100 pozzi tra attivi e inattivi</a:t>
            </a:r>
          </a:p>
          <a:p>
            <a:pPr algn="l">
              <a:buFont typeface="Arial" pitchFamily="34" charset="0"/>
              <a:buChar char="•"/>
            </a:pPr>
            <a:r>
              <a:rPr lang="it-IT" sz="2800" dirty="0" smtClean="0"/>
              <a:t>Pozzi attivi molto vecchi (età media 37 anni) a fine vita utile</a:t>
            </a:r>
          </a:p>
          <a:p>
            <a:pPr algn="l">
              <a:buFont typeface="Arial" pitchFamily="34" charset="0"/>
              <a:buChar char="•"/>
            </a:pPr>
            <a:r>
              <a:rPr lang="it-IT" sz="2800" dirty="0" smtClean="0"/>
              <a:t>Il 40% presenta dei pozzi lesioni/danneggiamenti con rischio di fuori servizio immediato</a:t>
            </a:r>
          </a:p>
          <a:p>
            <a:pPr algn="l">
              <a:buFont typeface="Arial" pitchFamily="34" charset="0"/>
              <a:buChar char="•"/>
            </a:pPr>
            <a:r>
              <a:rPr lang="it-IT" sz="2800" dirty="0" smtClean="0"/>
              <a:t>L’85% dei pozzi attivi richiede interventi di manutenzione straordinaria per ripristino efficienza</a:t>
            </a:r>
          </a:p>
          <a:p>
            <a:pPr algn="l">
              <a:buFont typeface="Arial" pitchFamily="34" charset="0"/>
              <a:buChar char="•"/>
            </a:pPr>
            <a:r>
              <a:rPr lang="it-IT" sz="2800" dirty="0" smtClean="0"/>
              <a:t>Potenziamento degli impianti di potabilizzazione: nuova filtrazione a carbone a Falda 1</a:t>
            </a:r>
            <a:endParaRPr lang="it-IT" sz="2800" dirty="0"/>
          </a:p>
        </p:txBody>
      </p:sp>
      <p:pic>
        <p:nvPicPr>
          <p:cNvPr id="5" name="Immagine 4" descr="Publiacqu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827584" cy="790802"/>
          </a:xfrm>
          <a:prstGeom prst="rect">
            <a:avLst/>
          </a:prstGeom>
        </p:spPr>
      </p:pic>
      <p:pic>
        <p:nvPicPr>
          <p:cNvPr id="6" name="Immagine 5" descr="IngTosc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5748" y="0"/>
            <a:ext cx="2268252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404664"/>
            <a:ext cx="6609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MANUTENZIONE POZZI ESISTENTI: INTERVENTI MECCANICI E CHIMICI</a:t>
            </a:r>
            <a:endParaRPr lang="it-IT" dirty="0"/>
          </a:p>
        </p:txBody>
      </p:sp>
      <p:pic>
        <p:nvPicPr>
          <p:cNvPr id="5" name="Immagine 4" descr="esempio spazzole.jpg"/>
          <p:cNvPicPr>
            <a:picLocks noChangeAspect="1"/>
          </p:cNvPicPr>
          <p:nvPr/>
        </p:nvPicPr>
        <p:blipFill>
          <a:blip r:embed="rId2" cstate="print"/>
          <a:srcRect l="50497" t="58400" r="12372" b="15350"/>
          <a:stretch>
            <a:fillRect/>
          </a:stretch>
        </p:blipFill>
        <p:spPr>
          <a:xfrm>
            <a:off x="251520" y="2564904"/>
            <a:ext cx="1800200" cy="1800200"/>
          </a:xfrm>
          <a:prstGeom prst="rect">
            <a:avLst/>
          </a:prstGeom>
        </p:spPr>
      </p:pic>
      <p:pic>
        <p:nvPicPr>
          <p:cNvPr id="7" name="Immagine 6" descr="esempio pistonaggio.jpg"/>
          <p:cNvPicPr>
            <a:picLocks noChangeAspect="1"/>
          </p:cNvPicPr>
          <p:nvPr/>
        </p:nvPicPr>
        <p:blipFill>
          <a:blip r:embed="rId3" cstate="print"/>
          <a:srcRect l="38616" t="11550" r="39106" b="65351"/>
          <a:stretch>
            <a:fillRect/>
          </a:stretch>
        </p:blipFill>
        <p:spPr>
          <a:xfrm>
            <a:off x="7596336" y="2708920"/>
            <a:ext cx="1080120" cy="1584176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827584" y="4417367"/>
            <a:ext cx="7111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Trattamento chimico: immissione prodotti disperdenti, disaggreganti, acidificanti e disinfettanti</a:t>
            </a:r>
            <a:endParaRPr lang="it-IT" sz="1400" dirty="0"/>
          </a:p>
        </p:txBody>
      </p:sp>
      <p:sp>
        <p:nvSpPr>
          <p:cNvPr id="11" name="Freccia a sinistra 10"/>
          <p:cNvSpPr/>
          <p:nvPr/>
        </p:nvSpPr>
        <p:spPr>
          <a:xfrm>
            <a:off x="2195736" y="2780928"/>
            <a:ext cx="1944216" cy="648072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2"/>
                </a:solidFill>
              </a:rPr>
              <a:t>spazzolatura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12" name="Freccia a destra 11"/>
          <p:cNvSpPr/>
          <p:nvPr/>
        </p:nvSpPr>
        <p:spPr>
          <a:xfrm>
            <a:off x="2267744" y="3573016"/>
            <a:ext cx="2016224" cy="64807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2"/>
                </a:solidFill>
              </a:rPr>
              <a:t>Jetting</a:t>
            </a:r>
            <a:r>
              <a:rPr lang="it-IT" dirty="0" smtClean="0">
                <a:solidFill>
                  <a:schemeClr val="tx2"/>
                </a:solidFill>
              </a:rPr>
              <a:t> </a:t>
            </a:r>
            <a:r>
              <a:rPr lang="it-IT" dirty="0" err="1" smtClean="0">
                <a:solidFill>
                  <a:schemeClr val="tx2"/>
                </a:solidFill>
              </a:rPr>
              <a:t>tool</a:t>
            </a:r>
            <a:endParaRPr lang="it-IT" dirty="0">
              <a:solidFill>
                <a:schemeClr val="tx2"/>
              </a:solidFill>
            </a:endParaRPr>
          </a:p>
        </p:txBody>
      </p:sp>
      <p:pic>
        <p:nvPicPr>
          <p:cNvPr id="13" name="Immagine 12" descr="esempio jetting tool.jpg"/>
          <p:cNvPicPr>
            <a:picLocks noChangeAspect="1"/>
          </p:cNvPicPr>
          <p:nvPr/>
        </p:nvPicPr>
        <p:blipFill>
          <a:blip r:embed="rId4" cstate="print"/>
          <a:srcRect l="23266" t="43700" r="48515" b="35300"/>
          <a:stretch>
            <a:fillRect/>
          </a:stretch>
        </p:blipFill>
        <p:spPr>
          <a:xfrm>
            <a:off x="4427984" y="2780928"/>
            <a:ext cx="1368152" cy="1440160"/>
          </a:xfrm>
          <a:prstGeom prst="rect">
            <a:avLst/>
          </a:prstGeom>
        </p:spPr>
      </p:pic>
      <p:sp>
        <p:nvSpPr>
          <p:cNvPr id="14" name="Freccia a destra 13"/>
          <p:cNvSpPr/>
          <p:nvPr/>
        </p:nvSpPr>
        <p:spPr>
          <a:xfrm>
            <a:off x="5868144" y="2996952"/>
            <a:ext cx="2016224" cy="64807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2"/>
                </a:solidFill>
              </a:rPr>
              <a:t>pistonaggio</a:t>
            </a:r>
            <a:endParaRPr lang="it-IT" dirty="0" smtClean="0">
              <a:solidFill>
                <a:schemeClr val="tx2"/>
              </a:solidFill>
            </a:endParaRPr>
          </a:p>
        </p:txBody>
      </p:sp>
      <p:sp>
        <p:nvSpPr>
          <p:cNvPr id="15" name="Freccia in giù 14"/>
          <p:cNvSpPr/>
          <p:nvPr/>
        </p:nvSpPr>
        <p:spPr>
          <a:xfrm>
            <a:off x="3995936" y="4869160"/>
            <a:ext cx="792088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3491880" y="4797152"/>
            <a:ext cx="185313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Spurgo con air-lift</a:t>
            </a:r>
            <a:endParaRPr lang="it-IT" dirty="0"/>
          </a:p>
        </p:txBody>
      </p:sp>
      <p:pic>
        <p:nvPicPr>
          <p:cNvPr id="17" name="Immagine 16" descr="O:\Geotecnica e Geologia\IDROGEOLOGIA\2012 FALDA PRATO\Schede Pozzi\Iolo_Cs1\PROG_PREL\videoispezione\vlcsnap-2014-08-25-16h29m02s183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764704"/>
            <a:ext cx="293167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CasellaDiTesto 17"/>
          <p:cNvSpPr txBox="1"/>
          <p:nvPr/>
        </p:nvSpPr>
        <p:spPr>
          <a:xfrm>
            <a:off x="5940152" y="1268760"/>
            <a:ext cx="2464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Valutazione preliminare </a:t>
            </a:r>
          </a:p>
          <a:p>
            <a:r>
              <a:rPr lang="it-IT" dirty="0" smtClean="0"/>
              <a:t>tramite </a:t>
            </a:r>
            <a:r>
              <a:rPr lang="it-IT" dirty="0" err="1" smtClean="0"/>
              <a:t>videoispezione</a:t>
            </a: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251520" y="6093296"/>
            <a:ext cx="8229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L’attività di manutenzione che Publiacqua ha svolto nel 2013 ha portato ad un incremento potenziale di 110 l/s</a:t>
            </a:r>
            <a:endParaRPr lang="it-IT" sz="1400" dirty="0"/>
          </a:p>
        </p:txBody>
      </p:sp>
      <p:pic>
        <p:nvPicPr>
          <p:cNvPr id="21" name="Immagine 20" descr="IngToscan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75748" y="0"/>
            <a:ext cx="2268252" cy="504056"/>
          </a:xfrm>
          <a:prstGeom prst="rect">
            <a:avLst/>
          </a:prstGeom>
        </p:spPr>
      </p:pic>
      <p:pic>
        <p:nvPicPr>
          <p:cNvPr id="22" name="Immagine 21" descr="Publiacqu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043608" cy="997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547664" y="404664"/>
            <a:ext cx="6119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MANTENIMENTO TRAMITE RIPERFORAZIONE: pozzo Badie 2 bis</a:t>
            </a:r>
            <a:endParaRPr lang="it-IT" dirty="0"/>
          </a:p>
        </p:txBody>
      </p:sp>
      <p:pic>
        <p:nvPicPr>
          <p:cNvPr id="6" name="Immagine 5" descr="20141126_1700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859438"/>
            <a:ext cx="7920880" cy="5139124"/>
          </a:xfrm>
          <a:prstGeom prst="rect">
            <a:avLst/>
          </a:prstGeom>
        </p:spPr>
      </p:pic>
      <p:pic>
        <p:nvPicPr>
          <p:cNvPr id="7" name="Immagine 6" descr="Publiacqu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43608" cy="997225"/>
          </a:xfrm>
          <a:prstGeom prst="rect">
            <a:avLst/>
          </a:prstGeom>
        </p:spPr>
      </p:pic>
      <p:pic>
        <p:nvPicPr>
          <p:cNvPr id="8" name="Immagine 7" descr="IngTosca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5748" y="0"/>
            <a:ext cx="2268252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73925" y="188640"/>
            <a:ext cx="7772400" cy="1218417"/>
          </a:xfrm>
        </p:spPr>
        <p:txBody>
          <a:bodyPr>
            <a:normAutofit/>
          </a:bodyPr>
          <a:lstStyle/>
          <a:p>
            <a:r>
              <a:rPr lang="it-IT" sz="3600" dirty="0" smtClean="0"/>
              <a:t>Esigenze future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86889" y="1268760"/>
            <a:ext cx="7932716" cy="4652158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it-IT" sz="2400" dirty="0" smtClean="0"/>
              <a:t>Rimpiazzare i pozzi a fine vita utile minimizzando l’impatto sul territorio</a:t>
            </a:r>
          </a:p>
          <a:p>
            <a:pPr algn="l">
              <a:buFont typeface="Arial" pitchFamily="34" charset="0"/>
              <a:buChar char="•"/>
            </a:pPr>
            <a:r>
              <a:rPr lang="it-IT" sz="2400" dirty="0" smtClean="0"/>
              <a:t>Trattamento centralizzato di trieline e nitrati con miscelazione dell’acqua</a:t>
            </a:r>
          </a:p>
          <a:p>
            <a:pPr algn="l">
              <a:buFont typeface="Arial" pitchFamily="34" charset="0"/>
              <a:buChar char="•"/>
            </a:pPr>
            <a:r>
              <a:rPr lang="it-IT" sz="2400" dirty="0" smtClean="0"/>
              <a:t>Collegamento ad asse </a:t>
            </a:r>
            <a:r>
              <a:rPr lang="it-IT" sz="2400" dirty="0" err="1" smtClean="0"/>
              <a:t>Prato-Firenze</a:t>
            </a:r>
            <a:r>
              <a:rPr lang="it-IT" sz="2400" dirty="0" smtClean="0"/>
              <a:t> come riserva strategica in caso di emergenza con possibilità di elevate produzioni per un limitato periodo di tempo</a:t>
            </a:r>
          </a:p>
          <a:p>
            <a:pPr algn="l">
              <a:buFont typeface="Arial" pitchFamily="34" charset="0"/>
              <a:buChar char="•"/>
            </a:pPr>
            <a:endParaRPr lang="it-IT" sz="2400" dirty="0" smtClean="0"/>
          </a:p>
          <a:p>
            <a:pPr algn="l">
              <a:buFont typeface="Arial" pitchFamily="34" charset="0"/>
              <a:buChar char="•"/>
            </a:pPr>
            <a:endParaRPr lang="it-IT" sz="2400" dirty="0"/>
          </a:p>
        </p:txBody>
      </p:sp>
      <p:pic>
        <p:nvPicPr>
          <p:cNvPr id="5" name="Immagine 4" descr="IngTosca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5748" y="0"/>
            <a:ext cx="2268252" cy="504056"/>
          </a:xfrm>
          <a:prstGeom prst="rect">
            <a:avLst/>
          </a:prstGeom>
        </p:spPr>
      </p:pic>
      <p:pic>
        <p:nvPicPr>
          <p:cNvPr id="6" name="Immagine 5" descr="Publiacqu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43608" cy="997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73925" y="361001"/>
            <a:ext cx="7772400" cy="1218417"/>
          </a:xfrm>
        </p:spPr>
        <p:txBody>
          <a:bodyPr>
            <a:normAutofit/>
          </a:bodyPr>
          <a:lstStyle/>
          <a:p>
            <a:r>
              <a:rPr lang="it-IT" sz="3600" dirty="0" smtClean="0"/>
              <a:t>Ipotesi sfruttamento proposta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86889" y="1606138"/>
            <a:ext cx="7932716" cy="4652158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it-IT" sz="2400" dirty="0" smtClean="0"/>
              <a:t>N. 6-8 pozzi a raggiera con portata media 170 litri/secondo cadauno</a:t>
            </a:r>
          </a:p>
          <a:p>
            <a:pPr algn="l">
              <a:buFont typeface="Arial" pitchFamily="34" charset="0"/>
              <a:buChar char="•"/>
            </a:pPr>
            <a:r>
              <a:rPr lang="it-IT" sz="2400" dirty="0" smtClean="0"/>
              <a:t>Collettamento dei pozzi a un unico impianto di potabilizzazione</a:t>
            </a:r>
          </a:p>
          <a:p>
            <a:pPr algn="l">
              <a:buFont typeface="Arial" pitchFamily="34" charset="0"/>
              <a:buChar char="•"/>
            </a:pPr>
            <a:r>
              <a:rPr lang="it-IT" sz="2400" dirty="0" smtClean="0"/>
              <a:t>Applicazione di tecnologie innovative</a:t>
            </a:r>
          </a:p>
          <a:p>
            <a:pPr algn="l">
              <a:buFont typeface="Arial" pitchFamily="34" charset="0"/>
              <a:buChar char="•"/>
            </a:pPr>
            <a:r>
              <a:rPr lang="it-IT" sz="2400" dirty="0" smtClean="0"/>
              <a:t>Riduzione sostanziale del numero di pozzi attivi da 50 a 6-8</a:t>
            </a:r>
          </a:p>
          <a:p>
            <a:pPr algn="l">
              <a:buFont typeface="Arial" pitchFamily="34" charset="0"/>
              <a:buChar char="•"/>
            </a:pPr>
            <a:endParaRPr lang="it-IT" sz="2400" dirty="0" smtClean="0"/>
          </a:p>
          <a:p>
            <a:pPr algn="l">
              <a:buFont typeface="Arial" pitchFamily="34" charset="0"/>
              <a:buChar char="•"/>
            </a:pPr>
            <a:endParaRPr lang="it-IT" sz="2400" dirty="0" smtClean="0"/>
          </a:p>
        </p:txBody>
      </p:sp>
      <p:pic>
        <p:nvPicPr>
          <p:cNvPr id="4" name="Immagine 3" descr="esempio pozzi raggiera.jpg"/>
          <p:cNvPicPr>
            <a:picLocks noChangeAspect="1"/>
          </p:cNvPicPr>
          <p:nvPr/>
        </p:nvPicPr>
        <p:blipFill>
          <a:blip r:embed="rId2" cstate="print"/>
          <a:srcRect l="36688" t="18900" r="17113" b="47501"/>
          <a:stretch>
            <a:fillRect/>
          </a:stretch>
        </p:blipFill>
        <p:spPr>
          <a:xfrm>
            <a:off x="2987824" y="4149080"/>
            <a:ext cx="2448272" cy="2304256"/>
          </a:xfrm>
          <a:prstGeom prst="rect">
            <a:avLst/>
          </a:prstGeom>
        </p:spPr>
      </p:pic>
      <p:pic>
        <p:nvPicPr>
          <p:cNvPr id="6" name="Immagine 5" descr="IngTosc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5748" y="0"/>
            <a:ext cx="2268252" cy="504056"/>
          </a:xfrm>
          <a:prstGeom prst="rect">
            <a:avLst/>
          </a:prstGeom>
        </p:spPr>
      </p:pic>
      <p:pic>
        <p:nvPicPr>
          <p:cNvPr id="7" name="Immagine 6" descr="Publiacqu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043608" cy="997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20000" cy="2861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4000" y="0"/>
            <a:ext cx="4320000" cy="2915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4000" y="3724256"/>
            <a:ext cx="4320000" cy="3133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00679"/>
            <a:ext cx="4320000" cy="305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Freccia ad arco 7"/>
          <p:cNvSpPr/>
          <p:nvPr/>
        </p:nvSpPr>
        <p:spPr>
          <a:xfrm rot="4747042">
            <a:off x="3338679" y="2179989"/>
            <a:ext cx="2111216" cy="2293620"/>
          </a:xfrm>
          <a:prstGeom prst="circular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ragg_ubi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25832"/>
            <a:ext cx="9144000" cy="6032168"/>
          </a:xfrm>
          <a:prstGeom prst="rect">
            <a:avLst/>
          </a:prstGeom>
        </p:spPr>
      </p:pic>
      <p:sp>
        <p:nvSpPr>
          <p:cNvPr id="3" name="Titolo 1"/>
          <p:cNvSpPr txBox="1">
            <a:spLocks/>
          </p:cNvSpPr>
          <p:nvPr/>
        </p:nvSpPr>
        <p:spPr>
          <a:xfrm>
            <a:off x="695958" y="0"/>
            <a:ext cx="7772400" cy="826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Falda Prato – 12 possibili ubicazioni pozzi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229600" cy="1143000"/>
          </a:xfrm>
        </p:spPr>
        <p:txBody>
          <a:bodyPr/>
          <a:lstStyle/>
          <a:p>
            <a:r>
              <a:rPr lang="it-IT" dirty="0" smtClean="0"/>
              <a:t>Grazie dell’attenzione</a:t>
            </a:r>
            <a:endParaRPr lang="it-IT" dirty="0"/>
          </a:p>
        </p:txBody>
      </p:sp>
      <p:pic>
        <p:nvPicPr>
          <p:cNvPr id="12" name="Immagine 11" descr="Publiacqu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2"/>
            <a:ext cx="1043608" cy="997225"/>
          </a:xfrm>
          <a:prstGeom prst="rect">
            <a:avLst/>
          </a:prstGeom>
        </p:spPr>
      </p:pic>
      <p:pic>
        <p:nvPicPr>
          <p:cNvPr id="13" name="Immagine 12" descr="IngTosca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7404" y="116632"/>
            <a:ext cx="2268252" cy="504056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7092280" y="6341258"/>
            <a:ext cx="1851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000" dirty="0" smtClean="0"/>
              <a:t>Prato , Palazzo delle Professioni</a:t>
            </a:r>
          </a:p>
          <a:p>
            <a:pPr algn="r"/>
            <a:r>
              <a:rPr lang="it-IT" sz="1000" dirty="0" smtClean="0"/>
              <a:t>Martedì, 16 Dicembre 2014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107504" y="6259378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/>
              <a:t>Ordine degli Ingegneri della Provincia di Prato</a:t>
            </a:r>
          </a:p>
          <a:p>
            <a:pPr algn="ctr"/>
            <a:r>
              <a:rPr lang="it-IT" sz="1000" dirty="0" smtClean="0"/>
              <a:t>Seminario tecnico:</a:t>
            </a:r>
          </a:p>
          <a:p>
            <a:pPr algn="ctr"/>
            <a:r>
              <a:rPr lang="it-IT" sz="1000" dirty="0" smtClean="0"/>
              <a:t>L’innalzamento della falda a Prato</a:t>
            </a:r>
            <a:endParaRPr lang="it-IT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841</TotalTime>
  <Words>307</Words>
  <Application>Microsoft Office PowerPoint</Application>
  <PresentationFormat>Presentazione su schermo (4:3)</PresentationFormat>
  <Paragraphs>47</Paragraphs>
  <Slides>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Tema di Office</vt:lpstr>
      <vt:lpstr>La falda di Prato: timori ed opportunità</vt:lpstr>
      <vt:lpstr>Approvvigionamento idropotabile di Prato Domanda: 1 m3/s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Stato attuale e strategia ordinaria</vt:lpstr>
      <vt:lpstr>Diapositiva 14</vt:lpstr>
      <vt:lpstr>Diapositiva 15</vt:lpstr>
      <vt:lpstr>Esigenze future</vt:lpstr>
      <vt:lpstr>Ipotesi sfruttamento proposta</vt:lpstr>
      <vt:lpstr>Diapositiva 18</vt:lpstr>
      <vt:lpstr>Diapositiva 19</vt:lpstr>
      <vt:lpstr>Grazie dell’attenzione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e.scardazzi</dc:creator>
  <cp:lastModifiedBy>e.scardazzi</cp:lastModifiedBy>
  <cp:revision>69</cp:revision>
  <dcterms:created xsi:type="dcterms:W3CDTF">2014-12-10T14:05:47Z</dcterms:created>
  <dcterms:modified xsi:type="dcterms:W3CDTF">2014-12-16T11:16:24Z</dcterms:modified>
</cp:coreProperties>
</file>